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Proxima Nova"/>
      <p:regular r:id="rId12"/>
      <p:bold r:id="rId13"/>
      <p:italic r:id="rId14"/>
      <p:boldItalic r:id="rId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ProximaNova-bold.fntdata"/><Relationship Id="rId12" Type="http://schemas.openxmlformats.org/officeDocument/2006/relationships/font" Target="fonts/ProximaNova-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ProximaNova-boldItalic.fntdata"/><Relationship Id="rId14" Type="http://schemas.openxmlformats.org/officeDocument/2006/relationships/font" Target="fonts/ProximaNova-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2ee4c86eafa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2ee4c86eafa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ee4c86eafa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2ee4c86eafa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ee4c86eafa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ee4c86eafa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ee4c86eafa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ee4c86eafa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2ee4c86eaf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2ee4c86eaf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Welcome!</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(Your School) Hack Club - Interest Meeting</a:t>
            </a:r>
            <a:endParaRPr/>
          </a:p>
        </p:txBody>
      </p:sp>
      <p:sp>
        <p:nvSpPr>
          <p:cNvPr id="61" name="Google Shape;61;p13"/>
          <p:cNvSpPr txBox="1"/>
          <p:nvPr>
            <p:ph idx="1" type="subTitle"/>
          </p:nvPr>
        </p:nvSpPr>
        <p:spPr>
          <a:xfrm>
            <a:off x="510450" y="36988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Grab a slice of pizza on your way in!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title"/>
          </p:nvPr>
        </p:nvSpPr>
        <p:spPr>
          <a:xfrm>
            <a:off x="172725" y="510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 What exactly is Hack Club? Do I hack banks?</a:t>
            </a:r>
            <a:endParaRPr/>
          </a:p>
        </p:txBody>
      </p:sp>
      <p:sp>
        <p:nvSpPr>
          <p:cNvPr id="67" name="Google Shape;67;p14"/>
          <p:cNvSpPr txBox="1"/>
          <p:nvPr>
            <p:ph idx="1" type="body"/>
          </p:nvPr>
        </p:nvSpPr>
        <p:spPr>
          <a:xfrm>
            <a:off x="172725" y="11620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For the second question, No!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Hack Club is a global non-profit organisation that connects students interested in engineering and computer science together while also showcasing people the power of </a:t>
            </a:r>
            <a:r>
              <a:rPr lang="en"/>
              <a:t>collaborative programming. Members have the opportunity to learn new skills and receive their ideas (or the tools to make that idea) in real life. Additionally, students can participate in global events, in-person or online. For example, Arcade was an event over the 2024 summer where students made awesome projects and won over $100,000 in prizes from Microsoft, Apple, Logitech, Prusa Research, Flipper Zero, Framework, and more!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title"/>
          </p:nvPr>
        </p:nvSpPr>
        <p:spPr>
          <a:xfrm>
            <a:off x="311700" y="2435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should I join? Why not (other CS clubs)?</a:t>
            </a:r>
            <a:endParaRPr/>
          </a:p>
        </p:txBody>
      </p:sp>
      <p:sp>
        <p:nvSpPr>
          <p:cNvPr id="73" name="Google Shape;73;p15"/>
          <p:cNvSpPr txBox="1"/>
          <p:nvPr>
            <p:ph idx="1" type="body"/>
          </p:nvPr>
        </p:nvSpPr>
        <p:spPr>
          <a:xfrm>
            <a:off x="311700" y="863550"/>
            <a:ext cx="8520600" cy="40305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sz="2500"/>
              <a:t>No deadlines, No stress</a:t>
            </a:r>
            <a:endParaRPr b="1" sz="2500"/>
          </a:p>
          <a:p>
            <a:pPr indent="0" lvl="0" marL="0" rtl="0" algn="l">
              <a:spcBef>
                <a:spcPts val="1200"/>
              </a:spcBef>
              <a:spcAft>
                <a:spcPts val="0"/>
              </a:spcAft>
              <a:buNone/>
            </a:pPr>
            <a:r>
              <a:rPr lang="en" sz="2200"/>
              <a:t>(Your school’s)</a:t>
            </a:r>
            <a:r>
              <a:rPr lang="en" sz="2200"/>
              <a:t> Hack Club is as flexible as you are. It can be your main or side club. There’s no deadlines, no homework, no stress, just learning and building.</a:t>
            </a:r>
            <a:endParaRPr sz="2200"/>
          </a:p>
          <a:p>
            <a:pPr indent="0" lvl="0" marL="0" rtl="0" algn="l">
              <a:spcBef>
                <a:spcPts val="1200"/>
              </a:spcBef>
              <a:spcAft>
                <a:spcPts val="0"/>
              </a:spcAft>
              <a:buNone/>
            </a:pPr>
            <a:r>
              <a:rPr b="1" lang="en" sz="2500"/>
              <a:t>Work with your hands, not concepts:</a:t>
            </a:r>
            <a:endParaRPr b="1" sz="2500"/>
          </a:p>
          <a:p>
            <a:pPr indent="0" lvl="0" marL="0" rtl="0" algn="l">
              <a:spcBef>
                <a:spcPts val="1200"/>
              </a:spcBef>
              <a:spcAft>
                <a:spcPts val="0"/>
              </a:spcAft>
              <a:buNone/>
            </a:pPr>
            <a:r>
              <a:rPr lang="en" sz="2000"/>
              <a:t>You can’t learn carpentry without wood. Follow live lessons and develop skills that help you create and not just consume in a technical world.</a:t>
            </a:r>
            <a:endParaRPr sz="2000"/>
          </a:p>
          <a:p>
            <a:pPr indent="0" lvl="0" marL="0" rtl="0" algn="l">
              <a:spcBef>
                <a:spcPts val="1200"/>
              </a:spcBef>
              <a:spcAft>
                <a:spcPts val="0"/>
              </a:spcAft>
              <a:buNone/>
            </a:pPr>
            <a:r>
              <a:rPr b="1" lang="en" sz="2500"/>
              <a:t>Get free stuff (that you can keep!):</a:t>
            </a:r>
            <a:endParaRPr b="1" sz="2500"/>
          </a:p>
          <a:p>
            <a:pPr indent="0" lvl="0" marL="0" rtl="0" algn="l">
              <a:spcBef>
                <a:spcPts val="1200"/>
              </a:spcBef>
              <a:spcAft>
                <a:spcPts val="1200"/>
              </a:spcAft>
              <a:buNone/>
            </a:pPr>
            <a:r>
              <a:rPr lang="en" sz="2016"/>
              <a:t>From Drawing Robots, PCBs, Gaming Consoles, 3D Printers, Boba, or a </a:t>
            </a:r>
            <a:r>
              <a:rPr lang="en" sz="2016"/>
              <a:t>Frappuccino! Learn skills, build cool stuff and get rewarded!</a:t>
            </a:r>
            <a:r>
              <a:rPr lang="en" sz="2016"/>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can I get (for free)?</a:t>
            </a:r>
            <a:endParaRPr/>
          </a:p>
        </p:txBody>
      </p:sp>
      <p:sp>
        <p:nvSpPr>
          <p:cNvPr id="79" name="Google Shape;79;p16"/>
          <p:cNvSpPr txBox="1"/>
          <p:nvPr>
            <p:ph idx="1" type="body"/>
          </p:nvPr>
        </p:nvSpPr>
        <p:spPr>
          <a:xfrm>
            <a:off x="978950" y="3067067"/>
            <a:ext cx="2401500" cy="61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PCBs (OnBoard)</a:t>
            </a:r>
            <a:endParaRPr b="1"/>
          </a:p>
        </p:txBody>
      </p:sp>
      <p:pic>
        <p:nvPicPr>
          <p:cNvPr id="80" name="Google Shape;80;p16"/>
          <p:cNvPicPr preferRelativeResize="0"/>
          <p:nvPr/>
        </p:nvPicPr>
        <p:blipFill>
          <a:blip r:embed="rId3">
            <a:alphaModFix/>
          </a:blip>
          <a:stretch>
            <a:fillRect/>
          </a:stretch>
        </p:blipFill>
        <p:spPr>
          <a:xfrm>
            <a:off x="1101091" y="910350"/>
            <a:ext cx="1549471" cy="2257517"/>
          </a:xfrm>
          <a:prstGeom prst="rect">
            <a:avLst/>
          </a:prstGeom>
          <a:noFill/>
          <a:ln>
            <a:noFill/>
          </a:ln>
        </p:spPr>
      </p:pic>
      <p:sp>
        <p:nvSpPr>
          <p:cNvPr id="81" name="Google Shape;81;p16"/>
          <p:cNvSpPr txBox="1"/>
          <p:nvPr>
            <p:ph idx="1" type="body"/>
          </p:nvPr>
        </p:nvSpPr>
        <p:spPr>
          <a:xfrm>
            <a:off x="978950" y="3435385"/>
            <a:ext cx="2216100" cy="137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Get $100 to design a </a:t>
            </a:r>
            <a:r>
              <a:rPr lang="en" sz="1600"/>
              <a:t>circuit board and get it produced and shipped to you!</a:t>
            </a:r>
            <a:endParaRPr sz="1600"/>
          </a:p>
        </p:txBody>
      </p:sp>
      <p:sp>
        <p:nvSpPr>
          <p:cNvPr id="82" name="Google Shape;82;p16"/>
          <p:cNvSpPr txBox="1"/>
          <p:nvPr>
            <p:ph idx="1" type="body"/>
          </p:nvPr>
        </p:nvSpPr>
        <p:spPr>
          <a:xfrm>
            <a:off x="3278550" y="3067067"/>
            <a:ext cx="2401500" cy="61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Handheld</a:t>
            </a:r>
            <a:r>
              <a:rPr b="1" lang="en"/>
              <a:t> (Sprig)</a:t>
            </a:r>
            <a:endParaRPr b="1"/>
          </a:p>
        </p:txBody>
      </p:sp>
      <p:sp>
        <p:nvSpPr>
          <p:cNvPr id="83" name="Google Shape;83;p16"/>
          <p:cNvSpPr txBox="1"/>
          <p:nvPr>
            <p:ph idx="1" type="body"/>
          </p:nvPr>
        </p:nvSpPr>
        <p:spPr>
          <a:xfrm>
            <a:off x="3278550" y="3435385"/>
            <a:ext cx="2216100" cy="137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Build a game, get a Raspberry Pi-powered gaming handheld to play it on!</a:t>
            </a:r>
            <a:endParaRPr sz="1600"/>
          </a:p>
        </p:txBody>
      </p:sp>
      <p:sp>
        <p:nvSpPr>
          <p:cNvPr id="84" name="Google Shape;84;p16"/>
          <p:cNvSpPr txBox="1"/>
          <p:nvPr>
            <p:ph idx="1" type="body"/>
          </p:nvPr>
        </p:nvSpPr>
        <p:spPr>
          <a:xfrm>
            <a:off x="5763550" y="3067067"/>
            <a:ext cx="2401500" cy="612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t>Drawing Bot</a:t>
            </a:r>
            <a:r>
              <a:rPr b="1" lang="en"/>
              <a:t> (Blot)</a:t>
            </a:r>
            <a:endParaRPr b="1"/>
          </a:p>
        </p:txBody>
      </p:sp>
      <p:sp>
        <p:nvSpPr>
          <p:cNvPr id="85" name="Google Shape;85;p16"/>
          <p:cNvSpPr txBox="1"/>
          <p:nvPr>
            <p:ph idx="1" type="body"/>
          </p:nvPr>
        </p:nvSpPr>
        <p:spPr>
          <a:xfrm>
            <a:off x="5763550" y="3435385"/>
            <a:ext cx="2216100" cy="137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Learn </a:t>
            </a:r>
            <a:r>
              <a:rPr lang="en" sz="1600"/>
              <a:t>generative</a:t>
            </a:r>
            <a:r>
              <a:rPr lang="en" sz="1600"/>
              <a:t> art, get a hackable drawing robot and see your art on paper!</a:t>
            </a:r>
            <a:endParaRPr sz="1600"/>
          </a:p>
        </p:txBody>
      </p:sp>
      <p:pic>
        <p:nvPicPr>
          <p:cNvPr id="86" name="Google Shape;86;p16"/>
          <p:cNvPicPr preferRelativeResize="0"/>
          <p:nvPr/>
        </p:nvPicPr>
        <p:blipFill rotWithShape="1">
          <a:blip r:embed="rId4">
            <a:alphaModFix/>
          </a:blip>
          <a:srcRect b="6080" l="5063" r="7186" t="6932"/>
          <a:stretch/>
        </p:blipFill>
        <p:spPr>
          <a:xfrm>
            <a:off x="3185850" y="1330262"/>
            <a:ext cx="2401500" cy="1792587"/>
          </a:xfrm>
          <a:prstGeom prst="rect">
            <a:avLst/>
          </a:prstGeom>
          <a:noFill/>
          <a:ln>
            <a:noFill/>
          </a:ln>
        </p:spPr>
      </p:pic>
      <p:pic>
        <p:nvPicPr>
          <p:cNvPr id="87" name="Google Shape;87;p16"/>
          <p:cNvPicPr preferRelativeResize="0"/>
          <p:nvPr/>
        </p:nvPicPr>
        <p:blipFill>
          <a:blip r:embed="rId5">
            <a:alphaModFix/>
          </a:blip>
          <a:stretch>
            <a:fillRect/>
          </a:stretch>
        </p:blipFill>
        <p:spPr>
          <a:xfrm>
            <a:off x="5632150" y="1354275"/>
            <a:ext cx="2664294" cy="174454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172725" y="5106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do I start?</a:t>
            </a:r>
            <a:endParaRPr/>
          </a:p>
        </p:txBody>
      </p:sp>
      <p:sp>
        <p:nvSpPr>
          <p:cNvPr id="93" name="Google Shape;93;p17"/>
          <p:cNvSpPr txBox="1"/>
          <p:nvPr>
            <p:ph idx="1" type="body"/>
          </p:nvPr>
        </p:nvSpPr>
        <p:spPr>
          <a:xfrm>
            <a:off x="172725" y="11620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Scan this QR code and download Slack on your phone.</a:t>
            </a:r>
            <a:endParaRPr/>
          </a:p>
          <a:p>
            <a:pPr indent="0" lvl="0" marL="0" rtl="0" algn="l">
              <a:spcBef>
                <a:spcPts val="1200"/>
              </a:spcBef>
              <a:spcAft>
                <a:spcPts val="0"/>
              </a:spcAft>
              <a:buNone/>
            </a:pPr>
            <a:r>
              <a:rPr lang="en"/>
              <a:t>Enter your email. Before the next meeting, make sure </a:t>
            </a:r>
            <a:endParaRPr/>
          </a:p>
          <a:p>
            <a:pPr indent="0" lvl="0" marL="0" rtl="0" algn="l">
              <a:spcBef>
                <a:spcPts val="1200"/>
              </a:spcBef>
              <a:spcAft>
                <a:spcPts val="0"/>
              </a:spcAft>
              <a:buNone/>
            </a:pPr>
            <a:r>
              <a:rPr lang="en"/>
              <a:t>You’re verified as a student and join the</a:t>
            </a:r>
            <a:endParaRPr/>
          </a:p>
          <a:p>
            <a:pPr indent="0" lvl="0" marL="0" rtl="0" algn="l">
              <a:spcBef>
                <a:spcPts val="1200"/>
              </a:spcBef>
              <a:spcAft>
                <a:spcPts val="1200"/>
              </a:spcAft>
              <a:buNone/>
            </a:pPr>
            <a:r>
              <a:rPr lang="en"/>
              <a:t> </a:t>
            </a:r>
            <a:r>
              <a:rPr b="1" lang="en" sz="2600"/>
              <a:t>#(club channel)</a:t>
            </a:r>
            <a:r>
              <a:rPr lang="en"/>
              <a:t> channel on the Hack Club Slack. </a:t>
            </a:r>
            <a:endParaRPr/>
          </a:p>
        </p:txBody>
      </p:sp>
      <p:pic>
        <p:nvPicPr>
          <p:cNvPr id="94" name="Google Shape;94;p17"/>
          <p:cNvPicPr preferRelativeResize="0"/>
          <p:nvPr/>
        </p:nvPicPr>
        <p:blipFill>
          <a:blip r:embed="rId3">
            <a:alphaModFix/>
          </a:blip>
          <a:stretch>
            <a:fillRect/>
          </a:stretch>
        </p:blipFill>
        <p:spPr>
          <a:xfrm>
            <a:off x="6035300" y="53650"/>
            <a:ext cx="3108700" cy="3108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311700" y="3106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020"/>
              <a:t>Thanks for coming!</a:t>
            </a:r>
            <a:endParaRPr sz="5020"/>
          </a:p>
        </p:txBody>
      </p:sp>
      <p:sp>
        <p:nvSpPr>
          <p:cNvPr id="100" name="Google Shape;100;p18"/>
          <p:cNvSpPr txBox="1"/>
          <p:nvPr>
            <p:ph idx="1" type="body"/>
          </p:nvPr>
        </p:nvSpPr>
        <p:spPr>
          <a:xfrm>
            <a:off x="41725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700"/>
              <a:t>See you at the next meeting on ________  (08/XX/2X)</a:t>
            </a:r>
            <a:endParaRPr sz="2700"/>
          </a:p>
          <a:p>
            <a:pPr indent="0" lvl="0" marL="0" rtl="0" algn="l">
              <a:spcBef>
                <a:spcPts val="1200"/>
              </a:spcBef>
              <a:spcAft>
                <a:spcPts val="0"/>
              </a:spcAft>
              <a:buNone/>
            </a:pPr>
            <a:r>
              <a:t/>
            </a:r>
            <a:endParaRPr sz="2700"/>
          </a:p>
          <a:p>
            <a:pPr indent="0" lvl="0" marL="0" rtl="0" algn="l">
              <a:spcBef>
                <a:spcPts val="1200"/>
              </a:spcBef>
              <a:spcAft>
                <a:spcPts val="1200"/>
              </a:spcAft>
              <a:buNone/>
            </a:pPr>
            <a:r>
              <a:rPr lang="en" sz="2700"/>
              <a:t>Grab a sticker on the way out!</a:t>
            </a:r>
            <a:endParaRPr sz="2700"/>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